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6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308" r:id="rId18"/>
    <p:sldId id="280" r:id="rId19"/>
    <p:sldId id="281" r:id="rId20"/>
    <p:sldId id="282" r:id="rId21"/>
    <p:sldId id="283" r:id="rId22"/>
    <p:sldId id="284" r:id="rId23"/>
    <p:sldId id="285" r:id="rId24"/>
    <p:sldId id="311" r:id="rId25"/>
    <p:sldId id="286" r:id="rId26"/>
    <p:sldId id="288" r:id="rId27"/>
    <p:sldId id="289" r:id="rId28"/>
    <p:sldId id="290" r:id="rId29"/>
    <p:sldId id="291" r:id="rId30"/>
    <p:sldId id="294" r:id="rId31"/>
    <p:sldId id="296" r:id="rId32"/>
    <p:sldId id="309" r:id="rId33"/>
    <p:sldId id="310" r:id="rId34"/>
    <p:sldId id="312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Fully conected layers zamienią obrazek 32x32x3 na wektor długości 3072, trzeba go przemnożyć przez np. 10x3072 macierz i przepuścić przez funkcję aktywacji żeby dostać wynik neuronu (wektor długości 10)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Warstwa konwolucyjna zachowuje strukturę przrestrzenna!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Czyli dla obrazka zostawiamy macierz 32x32x3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Wagi – filtry, np. rozmiaru 5x5x3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To co robimy to obliczamy produkt kartezjański pomiędzy frammentami obrazka rozmiaru filtra a filtrem przechodząc po tym filtrze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Fully conected layers zamienią obrazek 32x32x3 na wektor długości 3072m</a:t>
            </a:r>
            <a:endParaRPr/>
          </a:p>
        </p:txBody>
      </p:sp>
      <p:sp>
        <p:nvSpPr>
          <p:cNvPr id="272" name="Google Shape;27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Definiuje wyniki w danym neuronie</a:t>
            </a:r>
            <a:endParaRPr/>
          </a:p>
        </p:txBody>
      </p:sp>
      <p:sp>
        <p:nvSpPr>
          <p:cNvPr id="304" name="Google Shape;30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Za każdym razem gdy robimy forward pass w sieci, dla każdej warstwy, ‚zabijamy’ niektóre neurony (ustalamy na 0).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Przy każdym passie, bierzemy inny podzbiór neuronów, które ustawiamy jako 0.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Po lewej stronie → dostajemy mniejszą sieć, używającą tylko podzbiory neuronów (ten podzbiór różni się dla każdej iteracji)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Zazwyczaj robi się to na fully-connected layers.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Działa też trochę jak model ensambling w jednym modelu</a:t>
            </a:r>
            <a:endParaRPr/>
          </a:p>
        </p:txBody>
      </p:sp>
      <p:sp>
        <p:nvSpPr>
          <p:cNvPr id="316" name="Google Shape;31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Także służy, do tego, żeby aktywacje były gaussowskie N(0,1)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Zazwyczaj po warstwie fully-connected albo konwolucyjnej, przed nieliniowością</a:t>
            </a:r>
            <a:endParaRPr/>
          </a:p>
        </p:txBody>
      </p:sp>
      <p:sp>
        <p:nvSpPr>
          <p:cNvPr id="322" name="Google Shape;322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f36a150b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4f36a150b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SGD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Problemy z sgd: dla funkcji któa wygląda jak tacos (duża zmiana w jednym kierunku i małe zmiany w innych kierunkach).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 szczególności jest to uciążliwe w większej ilości wymiarów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4f36a150b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pl-P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848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l-PL"/>
              <a:t>Definiuje wyniki w danym neuronie majac dane wejściowe, do tej pory mówiliśmy o sigmoidalnej  która była przez bardzo długi czas popularna.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l-PL"/>
              <a:t>Okazuje się, że stosowanie innych funkcji może polepszyć rezultaty sieci.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rafal.kobiela@pwc.com" TargetMode="External"/><Relationship Id="rId2" Type="http://schemas.openxmlformats.org/officeDocument/2006/relationships/hyperlink" Target="http://tinyurl.com/y4p3vlg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teusz.jastrzab@pwc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905255"/>
            <a:ext cx="9144000" cy="175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pl-PL" dirty="0" err="1"/>
              <a:t>Deep</a:t>
            </a:r>
            <a:r>
              <a:rPr lang="pl-PL" dirty="0"/>
              <a:t> learning w teorii i praktyce - podstawy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2934526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l-PL" dirty="0" smtClean="0"/>
              <a:t>Mateusz Jastrząb &amp; </a:t>
            </a:r>
            <a:r>
              <a:rPr lang="pl-PL" dirty="0"/>
              <a:t>Rafał Kobiela</a:t>
            </a:r>
            <a:endParaRPr dirty="0"/>
          </a:p>
        </p:txBody>
      </p:sp>
      <p:pic>
        <p:nvPicPr>
          <p:cNvPr id="1026" name="Picture 2" descr="https://dwumian.mini.pw.edu.pl/img/prelegenci_2019/jastrzab_mateusz_cr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904" y="3785244"/>
            <a:ext cx="215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wumian.mini.pw.edu.pl/img/prelegenci_2019/Rafal_Kobie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04" y="37624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" y="4454715"/>
            <a:ext cx="287655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79944"/>
            <a:ext cx="88582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79944"/>
            <a:ext cx="88582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175319"/>
            <a:ext cx="61912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79944"/>
            <a:ext cx="88582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175319"/>
            <a:ext cx="61912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3585019"/>
            <a:ext cx="55245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2208" y="4829746"/>
            <a:ext cx="526732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700" y="2730436"/>
            <a:ext cx="78486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3750" y="1408747"/>
            <a:ext cx="55245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4475" y="4589335"/>
            <a:ext cx="916305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60268"/>
            <a:ext cx="64579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/>
              <a:t>Propagacja wsteczna dla regresji</a:t>
            </a:r>
            <a:endParaRPr dirty="0"/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44511"/>
            <a:ext cx="64579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530600"/>
            <a:ext cx="99250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44511"/>
            <a:ext cx="64579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530600"/>
            <a:ext cx="99250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52825" y="4305172"/>
            <a:ext cx="50863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7790" y="5406580"/>
            <a:ext cx="93440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7" y="550182"/>
            <a:ext cx="9672183" cy="55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 dirty="0" smtClean="0"/>
              <a:t>Architektury sieci neuronowych</a:t>
            </a:r>
            <a:endParaRPr dirty="0"/>
          </a:p>
        </p:txBody>
      </p:sp>
      <p:sp>
        <p:nvSpPr>
          <p:cNvPr id="255" name="Google Shape;255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t="12741"/>
          <a:stretch/>
        </p:blipFill>
        <p:spPr>
          <a:xfrm>
            <a:off x="95070" y="1059543"/>
            <a:ext cx="12096930" cy="523742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9;p35"/>
          <p:cNvSpPr txBox="1">
            <a:spLocks/>
          </p:cNvSpPr>
          <p:nvPr/>
        </p:nvSpPr>
        <p:spPr>
          <a:xfrm>
            <a:off x="885735" y="336096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Calibri"/>
              <a:buNone/>
            </a:pPr>
            <a:r>
              <a:rPr lang="pl-PL" sz="3200" dirty="0" err="1" smtClean="0"/>
              <a:t>Konwolucyjne</a:t>
            </a:r>
            <a:r>
              <a:rPr lang="pl-PL" sz="3200" dirty="0" smtClean="0"/>
              <a:t> sieci neuronowe</a:t>
            </a:r>
            <a:endParaRPr lang="pl-PL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Agenda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Uczenie sieci neuronowej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Sieci </a:t>
            </a:r>
            <a:r>
              <a:rPr lang="pl-PL" dirty="0" err="1" smtClean="0"/>
              <a:t>konwolucyjne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Sieci rekurencyjne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Przetwarzanie tekstu i </a:t>
            </a:r>
            <a:r>
              <a:rPr lang="pl-PL" dirty="0" err="1" smtClean="0"/>
              <a:t>embeddingi</a:t>
            </a:r>
            <a:endParaRPr lang="pl-PL"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smtClean="0"/>
              <a:t>Konkurs</a:t>
            </a:r>
            <a:endParaRPr dirty="0"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24330" y="1843042"/>
            <a:ext cx="434333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5"/>
          <p:cNvSpPr txBox="1">
            <a:spLocks/>
          </p:cNvSpPr>
          <p:nvPr/>
        </p:nvSpPr>
        <p:spPr>
          <a:xfrm>
            <a:off x="838199" y="539296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Calibri"/>
              <a:buNone/>
            </a:pPr>
            <a:r>
              <a:rPr lang="pl-PL" sz="3200" dirty="0" err="1" smtClean="0"/>
              <a:t>Konwolucyjne</a:t>
            </a:r>
            <a:r>
              <a:rPr lang="pl-PL" sz="3200" dirty="0" smtClean="0"/>
              <a:t> sieci neuronowe</a:t>
            </a:r>
            <a:endParaRPr lang="pl-PL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838200" y="3477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pl-PL" dirty="0" err="1"/>
              <a:t>Konwolucyjne</a:t>
            </a:r>
            <a:r>
              <a:rPr lang="pl-PL" dirty="0"/>
              <a:t> sieci neuronowe</a:t>
            </a:r>
          </a:p>
        </p:txBody>
      </p:sp>
      <p:pic>
        <p:nvPicPr>
          <p:cNvPr id="275" name="Google Shape;2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570416"/>
            <a:ext cx="10515600" cy="2861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 smtClean="0"/>
              <a:t>Mapy cech pozyskane z sieci </a:t>
            </a:r>
            <a:r>
              <a:rPr lang="pl-PL" dirty="0" err="1" smtClean="0"/>
              <a:t>konwolucyjnych</a:t>
            </a:r>
            <a:endParaRPr dirty="0"/>
          </a:p>
        </p:txBody>
      </p:sp>
      <p:pic>
        <p:nvPicPr>
          <p:cNvPr id="281" name="Google Shape;281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4594" y="1352550"/>
            <a:ext cx="10598706" cy="54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 smtClean="0"/>
              <a:t>Sieci rekurencyjne</a:t>
            </a:r>
            <a:endParaRPr dirty="0"/>
          </a:p>
        </p:txBody>
      </p:sp>
      <p:pic>
        <p:nvPicPr>
          <p:cNvPr id="287" name="Google Shape;287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54833" y="1825625"/>
            <a:ext cx="728233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LSTM</a:t>
            </a:r>
            <a:endParaRPr lang="pl-PL" dirty="0"/>
          </a:p>
        </p:txBody>
      </p:sp>
      <p:pic>
        <p:nvPicPr>
          <p:cNvPr id="6146" name="Picture 2" descr="Znalezione obrazy dla zapytania lst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690688"/>
            <a:ext cx="103822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3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/>
              <a:t>Tips&amp;Tricks</a:t>
            </a:r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812" y="552450"/>
            <a:ext cx="11382375" cy="57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94" y="165463"/>
            <a:ext cx="12059006" cy="659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775" y="623887"/>
            <a:ext cx="11220450" cy="5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541" y="289891"/>
            <a:ext cx="11191875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Model neuronu</a:t>
            </a:r>
            <a:endParaRPr/>
          </a:p>
        </p:txBody>
      </p:sp>
      <p:pic>
        <p:nvPicPr>
          <p:cNvPr id="101" name="Google Shape;101;p15" descr="Znalezione obrazy dla zapytania neural network biolog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800" y="2009775"/>
            <a:ext cx="7772400" cy="354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838200" y="34770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 err="1"/>
              <a:t>Optimizers</a:t>
            </a:r>
            <a:endParaRPr dirty="0"/>
          </a:p>
        </p:txBody>
      </p:sp>
      <p:sp>
        <p:nvSpPr>
          <p:cNvPr id="344" name="Google Shape;344;p5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 err="1"/>
              <a:t>Stochastich</a:t>
            </a:r>
            <a:r>
              <a:rPr lang="pl-PL" dirty="0"/>
              <a:t> Gradient </a:t>
            </a:r>
            <a:r>
              <a:rPr lang="pl-PL" dirty="0" err="1"/>
              <a:t>Descent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 err="1"/>
              <a:t>Momentum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 err="1"/>
              <a:t>RMSprop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/>
              <a:t>NAG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 err="1"/>
              <a:t>Adagrad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 err="1"/>
              <a:t>Adadelta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/>
              <a:t>Adam</a:t>
            </a:r>
            <a:endParaRPr dirty="0"/>
          </a:p>
        </p:txBody>
      </p:sp>
      <p:pic>
        <p:nvPicPr>
          <p:cNvPr id="345" name="Google Shape;345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95513"/>
            <a:ext cx="5181600" cy="40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>
            <a:spLocks noGrp="1"/>
          </p:cNvSpPr>
          <p:nvPr>
            <p:ph type="ctrTitle"/>
          </p:nvPr>
        </p:nvSpPr>
        <p:spPr>
          <a:xfrm>
            <a:off x="1524000" y="890135"/>
            <a:ext cx="9144000" cy="98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 dirty="0" smtClean="0"/>
              <a:t>Word </a:t>
            </a:r>
            <a:r>
              <a:rPr lang="pl-PL" dirty="0" err="1" smtClean="0"/>
              <a:t>embeddings</a:t>
            </a:r>
            <a:endParaRPr dirty="0"/>
          </a:p>
        </p:txBody>
      </p:sp>
      <p:pic>
        <p:nvPicPr>
          <p:cNvPr id="2050" name="Picture 2" descr="Znalezione obrazy dla zapytania word2v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2" y="2009547"/>
            <a:ext cx="482917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Metody uczenia </a:t>
            </a:r>
            <a:r>
              <a:rPr lang="pl-PL" dirty="0" err="1" smtClean="0"/>
              <a:t>zanurzeń</a:t>
            </a:r>
            <a:endParaRPr lang="pl-PL" dirty="0"/>
          </a:p>
        </p:txBody>
      </p:sp>
      <p:pic>
        <p:nvPicPr>
          <p:cNvPr id="3074" name="Picture 2" descr="Znalezione obrazy dla zapytania c-bow embedd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7" y="1574573"/>
            <a:ext cx="3641725" cy="408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72793" y="5660092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C-BOW</a:t>
            </a:r>
            <a:endParaRPr lang="pl-PL" sz="2400" dirty="0"/>
          </a:p>
        </p:txBody>
      </p:sp>
      <p:pic>
        <p:nvPicPr>
          <p:cNvPr id="3076" name="Picture 4" descr="Znalezione obrazy dla zapytania skip-gram embedding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3"/>
          <a:stretch/>
        </p:blipFill>
        <p:spPr bwMode="auto">
          <a:xfrm>
            <a:off x="6908800" y="1491786"/>
            <a:ext cx="3397704" cy="424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85526" y="5660572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Skip-Gram</a:t>
            </a:r>
          </a:p>
        </p:txBody>
      </p:sp>
    </p:spTree>
    <p:extLst>
      <p:ext uri="{BB962C8B-B14F-4D97-AF65-F5344CB8AC3E}">
        <p14:creationId xmlns:p14="http://schemas.microsoft.com/office/powerpoint/2010/main" val="295434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Skip-Gram</a:t>
            </a:r>
            <a:endParaRPr lang="pl-PL" dirty="0"/>
          </a:p>
        </p:txBody>
      </p:sp>
      <p:pic>
        <p:nvPicPr>
          <p:cNvPr id="4098" name="Picture 2" descr="https://cdn-images-1.medium.com/max/1600/1*d47v_FGYKsNT_QRpCNZlf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1"/>
          <a:stretch/>
        </p:blipFill>
        <p:spPr bwMode="auto">
          <a:xfrm>
            <a:off x="1925637" y="1690688"/>
            <a:ext cx="8340725" cy="49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6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Ćwiczenia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l-PL" dirty="0" smtClean="0"/>
              <a:t>Dane:</a:t>
            </a:r>
          </a:p>
          <a:p>
            <a:pPr marL="114300" indent="0">
              <a:buNone/>
            </a:pPr>
            <a:r>
              <a:rPr lang="pl-PL" dirty="0">
                <a:hlinkClick r:id="rId2"/>
              </a:rPr>
              <a:t>http://</a:t>
            </a:r>
            <a:r>
              <a:rPr lang="pl-PL" dirty="0" smtClean="0">
                <a:hlinkClick r:id="rId2"/>
              </a:rPr>
              <a:t>tinyurl.com/y4p3vlgd</a:t>
            </a:r>
            <a:endParaRPr lang="pl-PL" dirty="0" smtClean="0"/>
          </a:p>
          <a:p>
            <a:pPr marL="114300" indent="0">
              <a:buNone/>
            </a:pPr>
            <a:endParaRPr lang="pl-PL" dirty="0" smtClean="0"/>
          </a:p>
          <a:p>
            <a:pPr marL="114300" indent="0">
              <a:buNone/>
            </a:pPr>
            <a:r>
              <a:rPr lang="pl-PL" dirty="0" smtClean="0"/>
              <a:t>Maile do konkursu:</a:t>
            </a:r>
          </a:p>
          <a:p>
            <a:pPr marL="114300" indent="0">
              <a:buNone/>
            </a:pPr>
            <a:r>
              <a:rPr lang="pl-PL" dirty="0" smtClean="0">
                <a:hlinkClick r:id="rId3"/>
              </a:rPr>
              <a:t>rafal.kobiela@pwc.com</a:t>
            </a:r>
            <a:endParaRPr lang="pl-PL" dirty="0" smtClean="0"/>
          </a:p>
          <a:p>
            <a:pPr marL="114300" indent="0">
              <a:buNone/>
            </a:pPr>
            <a:r>
              <a:rPr lang="pl-PL" dirty="0" smtClean="0">
                <a:hlinkClick r:id="rId4"/>
              </a:rPr>
              <a:t>mateusz.jastrzab@pwc.com</a:t>
            </a:r>
            <a:endParaRPr lang="pl-PL" dirty="0" smtClean="0"/>
          </a:p>
          <a:p>
            <a:pPr marL="11430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169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Historia głębokiego uczenia</a:t>
            </a:r>
            <a:endParaRPr/>
          </a:p>
        </p:txBody>
      </p:sp>
      <p:pic>
        <p:nvPicPr>
          <p:cNvPr id="107" name="Google Shape;107;p16" descr="Time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330" y="1374775"/>
            <a:ext cx="10029339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t="16773"/>
          <a:stretch/>
        </p:blipFill>
        <p:spPr>
          <a:xfrm>
            <a:off x="119062" y="1447799"/>
            <a:ext cx="11953875" cy="4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838200" y="365126"/>
            <a:ext cx="10515600" cy="108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pass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Gradient descent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437" y="1922716"/>
            <a:ext cx="9541125" cy="275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sieci - wstęp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6176960" cy="123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838200" y="3016250"/>
            <a:ext cx="5681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Zauważmy że dla kwadratowej funkcji straty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740541"/>
            <a:ext cx="7180353" cy="102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sieci- wstęp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6176960" cy="123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838200" y="3016250"/>
            <a:ext cx="5681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Zauważmy że dla kwadratowej funkcji straty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740541"/>
            <a:ext cx="7180353" cy="102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2858" y="4975933"/>
            <a:ext cx="76104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5891099"/>
            <a:ext cx="50006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2" y="1355407"/>
            <a:ext cx="524827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403</Words>
  <Application>Microsoft Office PowerPoint</Application>
  <PresentationFormat>Widescreen</PresentationFormat>
  <Paragraphs>85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Deep learning w teorii i praktyce - podstawy</vt:lpstr>
      <vt:lpstr>Agenda</vt:lpstr>
      <vt:lpstr>Model neuronu</vt:lpstr>
      <vt:lpstr>Historia głębokiego uczenia</vt:lpstr>
      <vt:lpstr>PowerPoint Presentation</vt:lpstr>
      <vt:lpstr>Gradient descent</vt:lpstr>
      <vt:lpstr>Propagacja wsteczna dla sieci - wstęp</vt:lpstr>
      <vt:lpstr>Propagacja wsteczna dla sieci- wstęp</vt:lpstr>
      <vt:lpstr>Propagacja wsteczna dla regresji</vt:lpstr>
      <vt:lpstr>Propagacja wsteczna dla regresji</vt:lpstr>
      <vt:lpstr>Propagacja wsteczna dla regresji</vt:lpstr>
      <vt:lpstr>Propagacja wsteczna dla regresji</vt:lpstr>
      <vt:lpstr>Propagacja wsteczna dla regresji</vt:lpstr>
      <vt:lpstr>Propagacja wsteczna dla regresji</vt:lpstr>
      <vt:lpstr>Propagacja wsteczna dla regresji</vt:lpstr>
      <vt:lpstr>Propagacja wsteczna dla regresji</vt:lpstr>
      <vt:lpstr>PowerPoint Presentation</vt:lpstr>
      <vt:lpstr>Architektury sieci neuronowych</vt:lpstr>
      <vt:lpstr>PowerPoint Presentation</vt:lpstr>
      <vt:lpstr>PowerPoint Presentation</vt:lpstr>
      <vt:lpstr>Konwolucyjne sieci neuronowe</vt:lpstr>
      <vt:lpstr>Mapy cech pozyskane z sieci konwolucyjnych</vt:lpstr>
      <vt:lpstr>Sieci rekurencyjne</vt:lpstr>
      <vt:lpstr>LSTM</vt:lpstr>
      <vt:lpstr>Tips&amp;Tricks</vt:lpstr>
      <vt:lpstr>PowerPoint Presentation</vt:lpstr>
      <vt:lpstr>PowerPoint Presentation</vt:lpstr>
      <vt:lpstr>PowerPoint Presentation</vt:lpstr>
      <vt:lpstr>PowerPoint Presentation</vt:lpstr>
      <vt:lpstr>Optimizers</vt:lpstr>
      <vt:lpstr>Word embeddings</vt:lpstr>
      <vt:lpstr>Metody uczenia zanurzeń</vt:lpstr>
      <vt:lpstr>Skip-Gram</vt:lpstr>
      <vt:lpstr>Ćwiczenia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 teorii i praktyce - podstawy</dc:title>
  <cp:lastModifiedBy>Rafal Kobiela</cp:lastModifiedBy>
  <cp:revision>8</cp:revision>
  <dcterms:modified xsi:type="dcterms:W3CDTF">2019-03-22T13:29:38Z</dcterms:modified>
</cp:coreProperties>
</file>